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7" r:id="rId5"/>
    <p:sldId id="288" r:id="rId6"/>
    <p:sldId id="257" r:id="rId7"/>
    <p:sldId id="322" r:id="rId8"/>
    <p:sldId id="332" r:id="rId9"/>
    <p:sldId id="342" r:id="rId10"/>
    <p:sldId id="343" r:id="rId11"/>
    <p:sldId id="323" r:id="rId12"/>
    <p:sldId id="335" r:id="rId13"/>
    <p:sldId id="325" r:id="rId14"/>
    <p:sldId id="326" r:id="rId15"/>
    <p:sldId id="351" r:id="rId16"/>
    <p:sldId id="352" r:id="rId17"/>
    <p:sldId id="353" r:id="rId18"/>
    <p:sldId id="354" r:id="rId19"/>
    <p:sldId id="327" r:id="rId20"/>
    <p:sldId id="328" r:id="rId21"/>
    <p:sldId id="337" r:id="rId22"/>
    <p:sldId id="348" r:id="rId23"/>
    <p:sldId id="350" r:id="rId24"/>
    <p:sldId id="349" r:id="rId25"/>
    <p:sldId id="320" r:id="rId26"/>
    <p:sldId id="321" r:id="rId27"/>
    <p:sldId id="314" r:id="rId28"/>
    <p:sldId id="355" r:id="rId29"/>
    <p:sldId id="304" r:id="rId30"/>
    <p:sldId id="308" r:id="rId31"/>
    <p:sldId id="306" r:id="rId32"/>
    <p:sldId id="317" r:id="rId33"/>
    <p:sldId id="313" r:id="rId34"/>
    <p:sldId id="359" r:id="rId35"/>
    <p:sldId id="360" r:id="rId3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713" autoAdjust="0"/>
  </p:normalViewPr>
  <p:slideViewPr>
    <p:cSldViewPr snapToGrid="0">
      <p:cViewPr>
        <p:scale>
          <a:sx n="91" d="100"/>
          <a:sy n="91" d="100"/>
        </p:scale>
        <p:origin x="365" y="58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97B5EB-F003-471B-83B9-931E58D679EB}" type="datetime1">
              <a:rPr lang="ko-KR" altLang="en-US" smtClean="0">
                <a:latin typeface="+mj-ea"/>
                <a:ea typeface="+mj-ea"/>
              </a:rPr>
              <a:t>2024-08-24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407CA873-C4E9-437A-AA69-0876250FA12F}" type="datetime1">
              <a:rPr lang="ko-KR" altLang="en-US" smtClean="0"/>
              <a:pPr/>
              <a:t>2024-08-24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5B62BC0-7DC4-4569-951D-2BB9475345C6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rgbClr val="2B4150"/>
                </a:solidFill>
                <a:effectLst/>
                <a:latin typeface="Arial" panose="020B0604020202020204" pitchFamily="34" charset="0"/>
              </a:rPr>
              <a:t>SPIED2024</a:t>
            </a:r>
            <a:endParaRPr lang="en-US" altLang="ko-KR" b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rgbClr val="2B4150"/>
                </a:solidFill>
                <a:effectLst/>
                <a:latin typeface="Arial" panose="020B0604020202020204" pitchFamily="34" charset="0"/>
              </a:rPr>
              <a:t>Smart Solution for Super Aging Society</a:t>
            </a:r>
            <a:endParaRPr lang="en-US" altLang="ko-KR" b="0">
              <a:effectLst/>
            </a:endParaRPr>
          </a:p>
          <a:p>
            <a:br>
              <a:rPr lang="en-US" altLang="ko-KR"/>
            </a:br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10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6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303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53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7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915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21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513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04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53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1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WHO, WHEN, WHERE, HOW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altLang="ko-KR" noProof="0" smtClean="0"/>
              <a:pPr/>
              <a:t>2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8659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04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29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83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576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24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99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191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5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36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3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945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137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04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1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 추가</a:t>
            </a:r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영업 기회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</a:t>
            </a:r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</a:t>
            </a:r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그림 개체 틀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날짜 개체 틀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7" name="바닥글 개체 틀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8" name="슬라이드 번호 개체 틀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쟁 업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rtlCol="0" anchor="b"/>
          <a:lstStyle>
            <a:lvl1pPr>
              <a:defRPr sz="24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쟁 업체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래픽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 rtlCol="0"/>
          <a:lstStyle>
            <a:lvl1pPr>
              <a:defRPr sz="24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성장 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27" name="바닥글 개체 틀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</a:p>
        </p:txBody>
      </p:sp>
      <p:sp>
        <p:nvSpPr>
          <p:cNvPr id="28" name="슬라이드 번호 개체 틀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유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내용 개체 틀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내용 개체 틀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년 작업 계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직선 연결선(S)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(S)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(S)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직선 연결선(S)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(S)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(S)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텍스트 개체 틀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텍스트 개체 틀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 추가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텍스트 개체 틀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텍스트 개체 틀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 추가</a:t>
            </a:r>
          </a:p>
        </p:txBody>
      </p:sp>
      <p:sp>
        <p:nvSpPr>
          <p:cNvPr id="32" name="텍스트 개체 틀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8" name="텍스트 개체 틀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9" name="텍스트 개체 틀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0" name="텍스트 개체 틀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1" name="텍스트 개체 틀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2" name="텍스트 개체 틀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3" name="텍스트 개체 틀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직선 연결선(S)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(S)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(S)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(S)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(S)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(S)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(S)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(S)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(S)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(S)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(S)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직선 연결선(S)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(S)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(S)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(S)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(S)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(S)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(S)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(S)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(S)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(S)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(S)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/>
            </a:p>
          </p:txBody>
        </p:sp>
      </p:grpSp>
      <p:pic>
        <p:nvPicPr>
          <p:cNvPr id="159" name="그래픽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날짜 개체 틀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161" name="바닥글 개체 틀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</a:p>
        </p:txBody>
      </p:sp>
      <p:sp>
        <p:nvSpPr>
          <p:cNvPr id="162" name="슬라이드 번호 개체 틀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재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20" name="그림 개체 틀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24" name="그림 개체 틀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48" name="그림 개체 틀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52" name="그림 개체 틀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56" name="그림 개체 틀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60" name="그림 개체 틀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64" name="그림 개체 틀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텍스트 개체 틀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67" name="텍스트 개체 틀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68" name="그림 개체 틀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텍스트 개체 틀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71" name="텍스트 개체 틀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72" name="그림 개체 틀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텍스트 개체 틀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 추가</a:t>
            </a:r>
          </a:p>
        </p:txBody>
      </p:sp>
      <p:sp>
        <p:nvSpPr>
          <p:cNvPr id="75" name="텍스트 개체 틀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 추가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추가</a:t>
            </a:r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추가</a:t>
            </a:r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추가</a:t>
            </a:r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추가</a:t>
            </a:r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8" name="텍스트 개체 틀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7" name="텍스트 개체 틀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0" name="텍스트 개체 틀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9" name="텍스트 개체 틀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2" name="텍스트 개체 틀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1" name="텍스트 개체 틀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8" name="날짜 개체 틀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</a:t>
            </a:r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rtlCol="0" anchor="ctr"/>
          <a:lstStyle>
            <a:lvl1pPr algn="r">
              <a:defRPr sz="24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 추가</a:t>
            </a:r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날짜 개체 틀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FF70AF-0443-CDBE-25DD-0569D5F8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3F8A-498A-4779-9F35-FE4D6E18F7C7}" type="datetimeFigureOut">
              <a:rPr lang="ko-KR" altLang="en-US" smtClean="0"/>
              <a:t>2024-08-24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3DC94A-2073-92BD-8812-07FB5B8A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AD2DE5-6272-6A06-CE4C-C6D63D0B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7D30-F226-4C91-9BB7-4B375A184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5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</a:t>
            </a:r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날짜 개체 틀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31" name="바닥글 개체 틀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32" name="슬라이드 번호 개체 틀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품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0" name="날짜 개체 틀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1" name="바닥글 개체 틀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42" name="슬라이드 번호 개체 틀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품 혜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rtlCol="0" anchor="ctr"/>
          <a:lstStyle>
            <a:lvl1pPr algn="ctr">
              <a:defRPr sz="2400" cap="all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 추가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모델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 추가</a:t>
            </a:r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영업 기회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rtlCol="0" anchor="ctr"/>
          <a:lstStyle>
            <a:lvl1pPr algn="l">
              <a:defRPr sz="24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</a:t>
            </a:r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</a:t>
            </a:r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날짜 개체 틀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사진을 추가하려면 클릭하세요</a:t>
            </a:r>
          </a:p>
        </p:txBody>
      </p:sp>
      <p:sp>
        <p:nvSpPr>
          <p:cNvPr id="13" name="바닥글 개체 틀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</a:p>
        </p:txBody>
      </p:sp>
      <p:sp>
        <p:nvSpPr>
          <p:cNvPr id="27" name="슬라이드 번호 개체 틀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A87306C-81BA-4795-A5CA-9392456A8C1E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T 연구진, AI로 자율주행시 적색신호등·공회전 피하는 기술 선보여 &lt; 정책 &lt; 기사본문 - AI타임스">
            <a:extLst>
              <a:ext uri="{FF2B5EF4-FFF2-40B4-BE49-F238E27FC236}">
                <a16:creationId xmlns:a16="http://schemas.microsoft.com/office/drawing/2014/main" id="{800495FF-FA61-0687-B5B1-9B57B7585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2987" y="2630725"/>
            <a:ext cx="9106025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sz="5400" b="1">
                <a:latin typeface="맑은 고딕" panose="020B0503020000020004" pitchFamily="50" charset="-127"/>
                <a:ea typeface="맑은 고딕" panose="020B0503020000020004" pitchFamily="50" charset="-127"/>
              </a:rPr>
              <a:t>Time Increasing Crosswalk</a:t>
            </a:r>
            <a:endParaRPr lang="ko-KR" altLang="en-US" sz="5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DF72A-E284-50B2-F3E6-AFBD59CB7810}"/>
              </a:ext>
            </a:extLst>
          </p:cNvPr>
          <p:cNvSpPr txBox="1"/>
          <p:nvPr/>
        </p:nvSpPr>
        <p:spPr>
          <a:xfrm>
            <a:off x="4739147" y="4277608"/>
            <a:ext cx="2713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Lucky 7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13EE0-3A68-D719-64C8-EFEE0EEEC842}"/>
              </a:ext>
            </a:extLst>
          </p:cNvPr>
          <p:cNvSpPr txBox="1"/>
          <p:nvPr/>
        </p:nvSpPr>
        <p:spPr>
          <a:xfrm>
            <a:off x="4131531" y="5408324"/>
            <a:ext cx="65174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SPIED 2024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Smart Solution for Super Aging Society</a:t>
            </a:r>
            <a:r>
              <a:rPr lang="ko-KR" altLang="en-US" sz="2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10BB76-4887-BC9F-B250-80743BD1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93" y="2265057"/>
            <a:ext cx="3608247" cy="34318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E34EB2-E829-A256-46B8-8C072B155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07"/>
          <a:stretch/>
        </p:blipFill>
        <p:spPr>
          <a:xfrm>
            <a:off x="3118896" y="402759"/>
            <a:ext cx="2333794" cy="24998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9DCD59-36C8-9587-A6FE-AA3A42074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216" y="117001"/>
            <a:ext cx="2002786" cy="2575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44CCF-2C1F-1F94-D9B3-958A8309161E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D78DB941-F170-181B-EE2C-4891CF5DDEB0}"/>
              </a:ext>
            </a:extLst>
          </p:cNvPr>
          <p:cNvSpPr txBox="1">
            <a:spLocks/>
          </p:cNvSpPr>
          <p:nvPr/>
        </p:nvSpPr>
        <p:spPr>
          <a:xfrm>
            <a:off x="717343" y="5669174"/>
            <a:ext cx="10745146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Should he go or go back in this situation?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92776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87A7D8-D701-2F28-C134-2909FB9C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583" y="347210"/>
            <a:ext cx="5948662" cy="5354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22BBC3-F0EE-C2C0-A60B-2F9EDBA99650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2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B4B5B068-7384-663F-0E13-BF8262DF8AC0}"/>
              </a:ext>
            </a:extLst>
          </p:cNvPr>
          <p:cNvSpPr txBox="1">
            <a:spLocks/>
          </p:cNvSpPr>
          <p:nvPr/>
        </p:nvSpPr>
        <p:spPr>
          <a:xfrm>
            <a:off x="982910" y="5702012"/>
            <a:ext cx="10226180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A girl crosses the crosswalk.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997721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DFEF01-826D-8BEA-414E-746E2B7A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41" y="153019"/>
            <a:ext cx="2617827" cy="6551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8684D-8498-55FF-44A8-1331CFDED772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225C5DD4-983C-A92F-EC80-70EBB1F42AE4}"/>
              </a:ext>
            </a:extLst>
          </p:cNvPr>
          <p:cNvSpPr txBox="1">
            <a:spLocks/>
          </p:cNvSpPr>
          <p:nvPr/>
        </p:nvSpPr>
        <p:spPr>
          <a:xfrm>
            <a:off x="5070264" y="2804644"/>
            <a:ext cx="6477301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The traffic light blinks.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89204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DFEF01-826D-8BEA-414E-746E2B7A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6710" y="153019"/>
            <a:ext cx="2542519" cy="6551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66DB2D-21B3-374E-508D-FB08FEE9B807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F7F2B22A-92C5-875A-EEF5-92402D9327AA}"/>
              </a:ext>
            </a:extLst>
          </p:cNvPr>
          <p:cNvSpPr txBox="1">
            <a:spLocks/>
          </p:cNvSpPr>
          <p:nvPr/>
        </p:nvSpPr>
        <p:spPr>
          <a:xfrm>
            <a:off x="5070264" y="2804644"/>
            <a:ext cx="6477301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The traffic light blinks.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3724872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DFEF01-826D-8BEA-414E-746E2B7A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41" y="153019"/>
            <a:ext cx="2617827" cy="6551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8684D-8498-55FF-44A8-1331CFDED772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5B0975ED-B4C4-B43B-3AAA-993B88B9F04A}"/>
              </a:ext>
            </a:extLst>
          </p:cNvPr>
          <p:cNvSpPr txBox="1">
            <a:spLocks/>
          </p:cNvSpPr>
          <p:nvPr/>
        </p:nvSpPr>
        <p:spPr>
          <a:xfrm>
            <a:off x="5070264" y="2804644"/>
            <a:ext cx="6477301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The traffic light blinks.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172014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DFEF01-826D-8BEA-414E-746E2B7A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6710" y="153019"/>
            <a:ext cx="2542519" cy="6551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66DB2D-21B3-374E-508D-FB08FEE9B807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E4DA0E1D-4B41-B7D5-951A-1B793AA06193}"/>
              </a:ext>
            </a:extLst>
          </p:cNvPr>
          <p:cNvSpPr txBox="1">
            <a:spLocks/>
          </p:cNvSpPr>
          <p:nvPr/>
        </p:nvSpPr>
        <p:spPr>
          <a:xfrm>
            <a:off x="5070264" y="2804644"/>
            <a:ext cx="6477301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The traffic light blinks.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93324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42F6A5-19EB-9F6D-22EF-8AD2BCEE8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556" y="522749"/>
            <a:ext cx="6090887" cy="5139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9B434-73A6-CC4A-847F-306D064A7C88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2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1748A1DE-4002-CE77-BDC1-BEB7DF0F197B}"/>
              </a:ext>
            </a:extLst>
          </p:cNvPr>
          <p:cNvSpPr txBox="1">
            <a:spLocks/>
          </p:cNvSpPr>
          <p:nvPr/>
        </p:nvSpPr>
        <p:spPr>
          <a:xfrm>
            <a:off x="982909" y="5645789"/>
            <a:ext cx="10226180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She started running very fast.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66861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F829B0-1579-722C-6746-5DF9EBEE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24" y="366917"/>
            <a:ext cx="5881725" cy="4971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A1667-5E74-4B88-2304-2D2F3249C135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2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26BDEE10-04C2-76C7-38B2-591B3BA2BA40}"/>
              </a:ext>
            </a:extLst>
          </p:cNvPr>
          <p:cNvSpPr txBox="1">
            <a:spLocks/>
          </p:cNvSpPr>
          <p:nvPr/>
        </p:nvSpPr>
        <p:spPr>
          <a:xfrm>
            <a:off x="519596" y="5545686"/>
            <a:ext cx="10226180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She fell at the crosswalk.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1067993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1BAF93-BA42-1DBE-9389-68DAE92FF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57"/>
          <a:stretch/>
        </p:blipFill>
        <p:spPr>
          <a:xfrm>
            <a:off x="4831701" y="2369493"/>
            <a:ext cx="3563981" cy="28484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860F59-9869-63EE-FE76-C9E1A4C45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61"/>
          <a:stretch/>
        </p:blipFill>
        <p:spPr>
          <a:xfrm>
            <a:off x="3319126" y="245424"/>
            <a:ext cx="2350523" cy="2447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8C28E3-05D6-D31F-E1D5-A873BD01A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363" y="198869"/>
            <a:ext cx="2350523" cy="2978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4C2582-9C7C-7D1B-8977-5D202EDDB260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2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981388BB-8EE7-B0DC-85DC-6332BB105A8F}"/>
              </a:ext>
            </a:extLst>
          </p:cNvPr>
          <p:cNvSpPr txBox="1">
            <a:spLocks/>
          </p:cNvSpPr>
          <p:nvPr/>
        </p:nvSpPr>
        <p:spPr>
          <a:xfrm>
            <a:off x="1599740" y="5178473"/>
            <a:ext cx="10027902" cy="1480658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In this situation,</a:t>
            </a:r>
          </a:p>
          <a:p>
            <a:pPr algn="ctr"/>
            <a:r>
              <a:rPr lang="en-US" altLang="ko-KR" sz="4000"/>
              <a:t>Should she cross the crosswalk or not?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75778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1,900개 이상의 빨간 신호등 스톡 사진, 그림 및 Royalty-Free 이미지 - iStock">
            <a:extLst>
              <a:ext uri="{FF2B5EF4-FFF2-40B4-BE49-F238E27FC236}">
                <a16:creationId xmlns:a16="http://schemas.microsoft.com/office/drawing/2014/main" id="{5623733E-47E6-C01F-9AA6-82F2FBDCD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8216"/>
            <a:ext cx="12192000" cy="687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0ECF203-E7CD-4FF3-5F08-4C668355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3E23F5-3028-7957-8222-446466F3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55657" y="444704"/>
            <a:ext cx="3280684" cy="159654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sz="8000" b="1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endParaRPr lang="ko-KR" altLang="en-US" sz="8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762A77-275A-571A-FA74-149B282C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42329" y="2380802"/>
            <a:ext cx="7507338" cy="159654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sz="8000" b="1">
                <a:latin typeface="맑은 고딕" panose="020B0503020000020004" pitchFamily="50" charset="-127"/>
                <a:ea typeface="맑은 고딕" panose="020B0503020000020004" pitchFamily="50" charset="-127"/>
              </a:rPr>
              <a:t>Increasing</a:t>
            </a:r>
            <a:endParaRPr lang="ko-KR" altLang="en-US" sz="8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694362-C359-7CF3-EF92-C82C9B848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19865" y="4477198"/>
            <a:ext cx="6952267" cy="159654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sz="8000" b="1">
                <a:latin typeface="맑은 고딕" panose="020B0503020000020004" pitchFamily="50" charset="-127"/>
                <a:ea typeface="맑은 고딕" panose="020B0503020000020004" pitchFamily="50" charset="-127"/>
              </a:rPr>
              <a:t>Crosswalk</a:t>
            </a:r>
            <a:endParaRPr lang="ko-KR" altLang="en-US" sz="80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2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EBFDEC2-F321-A9A5-D590-EB9BBEFFB6A1}"/>
              </a:ext>
            </a:extLst>
          </p:cNvPr>
          <p:cNvCxnSpPr>
            <a:cxnSpLocks/>
          </p:cNvCxnSpPr>
          <p:nvPr/>
        </p:nvCxnSpPr>
        <p:spPr>
          <a:xfrm>
            <a:off x="7847781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D3EBB093-BF49-035C-5E91-7E8942B07ED4}"/>
              </a:ext>
            </a:extLst>
          </p:cNvPr>
          <p:cNvSpPr/>
          <p:nvPr/>
        </p:nvSpPr>
        <p:spPr>
          <a:xfrm>
            <a:off x="7678705" y="880844"/>
            <a:ext cx="327167" cy="31878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7001809-D9B5-1D00-3B51-13F008FF467B}"/>
              </a:ext>
            </a:extLst>
          </p:cNvPr>
          <p:cNvSpPr/>
          <p:nvPr/>
        </p:nvSpPr>
        <p:spPr>
          <a:xfrm>
            <a:off x="7665506" y="2150068"/>
            <a:ext cx="327167" cy="31878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51CD0D-3B42-DD11-4B7D-E7153420ADBA}"/>
              </a:ext>
            </a:extLst>
          </p:cNvPr>
          <p:cNvSpPr/>
          <p:nvPr/>
        </p:nvSpPr>
        <p:spPr>
          <a:xfrm>
            <a:off x="7678705" y="3463834"/>
            <a:ext cx="327167" cy="31878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5B0AF44-4CDB-FDE8-DDD6-C98B562BDA0B}"/>
              </a:ext>
            </a:extLst>
          </p:cNvPr>
          <p:cNvSpPr/>
          <p:nvPr/>
        </p:nvSpPr>
        <p:spPr>
          <a:xfrm>
            <a:off x="7678705" y="5907536"/>
            <a:ext cx="327167" cy="31878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158AE-A4AC-E1BD-9E9B-073BF864545B}"/>
              </a:ext>
            </a:extLst>
          </p:cNvPr>
          <p:cNvSpPr txBox="1"/>
          <p:nvPr/>
        </p:nvSpPr>
        <p:spPr>
          <a:xfrm>
            <a:off x="8174947" y="288744"/>
            <a:ext cx="15340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effectLst>
                  <a:glow rad="139700">
                    <a:schemeClr val="accent1">
                      <a:lumMod val="50000"/>
                      <a:alpha val="40000"/>
                    </a:schemeClr>
                  </a:glow>
                </a:effectLst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1417D-6487-A86B-0B2F-E34234D457E3}"/>
              </a:ext>
            </a:extLst>
          </p:cNvPr>
          <p:cNvSpPr txBox="1"/>
          <p:nvPr/>
        </p:nvSpPr>
        <p:spPr>
          <a:xfrm>
            <a:off x="273727" y="109211"/>
            <a:ext cx="479999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>
                <a:solidFill>
                  <a:schemeClr val="accent1">
                    <a:lumMod val="25000"/>
                  </a:schemeClr>
                </a:solidFill>
              </a:rPr>
              <a:t>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5231D-4B9D-D8C4-CC08-2580D8F67531}"/>
              </a:ext>
            </a:extLst>
          </p:cNvPr>
          <p:cNvSpPr txBox="1"/>
          <p:nvPr/>
        </p:nvSpPr>
        <p:spPr>
          <a:xfrm>
            <a:off x="9343708" y="442631"/>
            <a:ext cx="23195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accent1">
                    <a:lumMod val="50000"/>
                  </a:schemeClr>
                </a:solidFill>
              </a:rPr>
              <a:t>Intro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26026-B854-0B58-C1A9-88CB440A7561}"/>
              </a:ext>
            </a:extLst>
          </p:cNvPr>
          <p:cNvSpPr txBox="1"/>
          <p:nvPr/>
        </p:nvSpPr>
        <p:spPr>
          <a:xfrm>
            <a:off x="1314563" y="2526954"/>
            <a:ext cx="704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>
                <a:solidFill>
                  <a:schemeClr val="accent1">
                    <a:lumMod val="50000"/>
                  </a:schemeClr>
                </a:solidFill>
              </a:rPr>
              <a:t>Pruduct Sketch &amp; Concept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ADCE2-20F6-DEA7-16E6-AC953F916063}"/>
              </a:ext>
            </a:extLst>
          </p:cNvPr>
          <p:cNvSpPr txBox="1"/>
          <p:nvPr/>
        </p:nvSpPr>
        <p:spPr>
          <a:xfrm>
            <a:off x="8129582" y="3840011"/>
            <a:ext cx="39211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>
                <a:solidFill>
                  <a:schemeClr val="accent1">
                    <a:lumMod val="50000"/>
                  </a:schemeClr>
                </a:solidFill>
              </a:rPr>
              <a:t>WHO? WHAT? WHERE? WHEN? HOW?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AA5FC-716A-C329-3B4B-06DD0B585545}"/>
              </a:ext>
            </a:extLst>
          </p:cNvPr>
          <p:cNvSpPr txBox="1"/>
          <p:nvPr/>
        </p:nvSpPr>
        <p:spPr>
          <a:xfrm>
            <a:off x="3425106" y="5579740"/>
            <a:ext cx="31195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>
                <a:solidFill>
                  <a:schemeClr val="accent1">
                    <a:lumMod val="50000"/>
                  </a:schemeClr>
                </a:solidFill>
              </a:rPr>
              <a:t>Differences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9FC80E-7C6A-0B75-4F99-C652FAF0DE67}"/>
              </a:ext>
            </a:extLst>
          </p:cNvPr>
          <p:cNvSpPr txBox="1"/>
          <p:nvPr/>
        </p:nvSpPr>
        <p:spPr>
          <a:xfrm>
            <a:off x="6355536" y="1571637"/>
            <a:ext cx="14638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effectLst>
                  <a:glow rad="139700">
                    <a:schemeClr val="accent1">
                      <a:lumMod val="50000"/>
                      <a:alpha val="40000"/>
                    </a:schemeClr>
                  </a:glow>
                </a:effectLst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44C0FC-A69A-E205-3F1A-54FD7FACA3BB}"/>
              </a:ext>
            </a:extLst>
          </p:cNvPr>
          <p:cNvSpPr txBox="1"/>
          <p:nvPr/>
        </p:nvSpPr>
        <p:spPr>
          <a:xfrm>
            <a:off x="8129582" y="2812539"/>
            <a:ext cx="18938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effectLst>
                  <a:glow rad="139700">
                    <a:schemeClr val="accent1">
                      <a:lumMod val="50000"/>
                      <a:alpha val="40000"/>
                    </a:schemeClr>
                  </a:glow>
                </a:effectLst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3F3B99-3642-42DD-D96B-77EA4262033D}"/>
              </a:ext>
            </a:extLst>
          </p:cNvPr>
          <p:cNvSpPr txBox="1"/>
          <p:nvPr/>
        </p:nvSpPr>
        <p:spPr>
          <a:xfrm>
            <a:off x="6338067" y="5286363"/>
            <a:ext cx="16546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effectLst>
                  <a:glow rad="139700">
                    <a:schemeClr val="accent1">
                      <a:lumMod val="50000"/>
                      <a:alpha val="40000"/>
                    </a:schemeClr>
                  </a:glow>
                </a:effectLst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24265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1,900개 이상의 빨간 신호등 스톡 사진, 그림 및 Royalty-Free 이미지 - iStock">
            <a:extLst>
              <a:ext uri="{FF2B5EF4-FFF2-40B4-BE49-F238E27FC236}">
                <a16:creationId xmlns:a16="http://schemas.microsoft.com/office/drawing/2014/main" id="{5623733E-47E6-C01F-9AA6-82F2FBDCD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8216"/>
            <a:ext cx="12192000" cy="687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0ECF203-E7CD-4FF3-5F08-4C668355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D12586-29DF-DAC8-892C-88D054B4A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9424" y="777909"/>
            <a:ext cx="11858689" cy="252123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If there are no people with limited mobility,</a:t>
            </a:r>
          </a:p>
          <a:p>
            <a:pPr algn="ctr" rtl="0"/>
            <a:r>
              <a:rPr lang="en-US" altLang="ko-KR" sz="540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5400" b="1">
                <a:latin typeface="맑은 고딕" panose="020B0503020000020004" pitchFamily="50" charset="-127"/>
                <a:ea typeface="맑은 고딕" panose="020B0503020000020004" pitchFamily="50" charset="-127"/>
              </a:rPr>
              <a:t>the same time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9BE9E4-6805-FE3B-10DC-331C6E135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0396" y="3967992"/>
            <a:ext cx="10936744" cy="234326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If there are people with limited mobility,</a:t>
            </a:r>
          </a:p>
          <a:p>
            <a:pPr algn="ctr" rtl="0"/>
            <a:r>
              <a:rPr lang="en-US" altLang="ko-KR" sz="5400" b="1">
                <a:latin typeface="맑은 고딕" panose="020B0503020000020004" pitchFamily="50" charset="-127"/>
                <a:ea typeface="맑은 고딕" panose="020B0503020000020004" pitchFamily="50" charset="-127"/>
              </a:rPr>
              <a:t>the time gets longer</a:t>
            </a:r>
            <a:endParaRPr lang="ko-KR" altLang="en-US" sz="5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6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CCD60D-BC53-6F99-2629-9EA0DD7E02FB}"/>
              </a:ext>
            </a:extLst>
          </p:cNvPr>
          <p:cNvSpPr txBox="1"/>
          <p:nvPr/>
        </p:nvSpPr>
        <p:spPr>
          <a:xfrm>
            <a:off x="411735" y="159390"/>
            <a:ext cx="4915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Flowchart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D790BE-C0E4-2617-627E-1EFCAC17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73" y="1317071"/>
            <a:ext cx="11694253" cy="51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2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CCD60D-BC53-6F99-2629-9EA0DD7E02FB}"/>
              </a:ext>
            </a:extLst>
          </p:cNvPr>
          <p:cNvSpPr txBox="1"/>
          <p:nvPr/>
        </p:nvSpPr>
        <p:spPr>
          <a:xfrm>
            <a:off x="411735" y="159390"/>
            <a:ext cx="4915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Our Product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3C5260-AD07-DBD5-635F-5B6123809718}"/>
              </a:ext>
            </a:extLst>
          </p:cNvPr>
          <p:cNvCxnSpPr>
            <a:cxnSpLocks/>
          </p:cNvCxnSpPr>
          <p:nvPr/>
        </p:nvCxnSpPr>
        <p:spPr>
          <a:xfrm>
            <a:off x="5351438" y="3538057"/>
            <a:ext cx="150590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1DA5F02-7B75-EEC5-B44F-FCB1B4193B05}"/>
              </a:ext>
            </a:extLst>
          </p:cNvPr>
          <p:cNvSpPr txBox="1"/>
          <p:nvPr/>
        </p:nvSpPr>
        <p:spPr>
          <a:xfrm>
            <a:off x="151004" y="5601022"/>
            <a:ext cx="5687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>
                <a:solidFill>
                  <a:srgbClr val="1F1F1F"/>
                </a:solidFill>
                <a:effectLst/>
                <a:highlight>
                  <a:srgbClr val="FCFCFC"/>
                </a:highlight>
                <a:latin typeface="Pretendard Variable"/>
              </a:rPr>
              <a:t>When a person waits in front of a crosswalk,</a:t>
            </a:r>
            <a:endParaRPr lang="en-US" altLang="ko-KR" sz="2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783276-AE88-97E3-F7C7-FB30599BD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"/>
          <a:stretch/>
        </p:blipFill>
        <p:spPr>
          <a:xfrm>
            <a:off x="828791" y="1392791"/>
            <a:ext cx="4081162" cy="3990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E6CA2F-9752-478B-4127-6BCE9F4A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9" t="11818" r="6616"/>
          <a:stretch/>
        </p:blipFill>
        <p:spPr>
          <a:xfrm>
            <a:off x="7373923" y="1433754"/>
            <a:ext cx="3933610" cy="3990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B8E5D2-566F-96C5-AA58-F540B42DD49C}"/>
              </a:ext>
            </a:extLst>
          </p:cNvPr>
          <p:cNvSpPr txBox="1"/>
          <p:nvPr/>
        </p:nvSpPr>
        <p:spPr>
          <a:xfrm>
            <a:off x="7396295" y="5523178"/>
            <a:ext cx="47957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After a few seconds,</a:t>
            </a:r>
          </a:p>
          <a:p>
            <a:r>
              <a:rPr lang="en-US" altLang="ko-KR" sz="2400"/>
              <a:t>the traffic light turns green.</a:t>
            </a:r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C96F29-E70D-73A8-7922-F3412B2E0826}"/>
              </a:ext>
            </a:extLst>
          </p:cNvPr>
          <p:cNvSpPr txBox="1"/>
          <p:nvPr/>
        </p:nvSpPr>
        <p:spPr>
          <a:xfrm>
            <a:off x="845906" y="4435181"/>
            <a:ext cx="2367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pressure sensor</a:t>
            </a:r>
            <a:endParaRPr lang="ko-KR" alt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3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CCD60D-BC53-6F99-2629-9EA0DD7E02FB}"/>
              </a:ext>
            </a:extLst>
          </p:cNvPr>
          <p:cNvSpPr txBox="1"/>
          <p:nvPr/>
        </p:nvSpPr>
        <p:spPr>
          <a:xfrm>
            <a:off x="411735" y="159390"/>
            <a:ext cx="4915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Our Product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3C5260-AD07-DBD5-635F-5B6123809718}"/>
              </a:ext>
            </a:extLst>
          </p:cNvPr>
          <p:cNvCxnSpPr>
            <a:cxnSpLocks/>
          </p:cNvCxnSpPr>
          <p:nvPr/>
        </p:nvCxnSpPr>
        <p:spPr>
          <a:xfrm>
            <a:off x="4936840" y="3672281"/>
            <a:ext cx="150590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1DA5F02-7B75-EEC5-B44F-FCB1B4193B05}"/>
              </a:ext>
            </a:extLst>
          </p:cNvPr>
          <p:cNvSpPr txBox="1"/>
          <p:nvPr/>
        </p:nvSpPr>
        <p:spPr>
          <a:xfrm>
            <a:off x="587230" y="5707843"/>
            <a:ext cx="4081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No one has limited mobility.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0037-FBBD-32FE-E652-A0984A1FF4C8}"/>
              </a:ext>
            </a:extLst>
          </p:cNvPr>
          <p:cNvSpPr txBox="1"/>
          <p:nvPr/>
        </p:nvSpPr>
        <p:spPr>
          <a:xfrm>
            <a:off x="6012809" y="5800985"/>
            <a:ext cx="576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The timing of the traffic lights is the same.</a:t>
            </a:r>
            <a:endParaRPr lang="ko-KR" altLang="en-US" sz="2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09015E-4B03-A8F3-FFFC-8B1DBFA4A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0"/>
          <a:stretch/>
        </p:blipFill>
        <p:spPr>
          <a:xfrm>
            <a:off x="511729" y="1384184"/>
            <a:ext cx="3951214" cy="43236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3E5CCD-589C-A682-7F06-7D62C0E84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40" t="46134" r="35670" b="28666"/>
          <a:stretch/>
        </p:blipFill>
        <p:spPr>
          <a:xfrm>
            <a:off x="6616775" y="1690780"/>
            <a:ext cx="4712595" cy="39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8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Esp32 Camera - HUB360">
            <a:extLst>
              <a:ext uri="{FF2B5EF4-FFF2-40B4-BE49-F238E27FC236}">
                <a16:creationId xmlns:a16="http://schemas.microsoft.com/office/drawing/2014/main" id="{88441E0C-E097-4424-4F26-D1D667508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146" y="4034531"/>
            <a:ext cx="2803099" cy="221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D359FA-F298-9AFA-1B8F-C66BB7839880}"/>
              </a:ext>
            </a:extLst>
          </p:cNvPr>
          <p:cNvCxnSpPr>
            <a:cxnSpLocks/>
          </p:cNvCxnSpPr>
          <p:nvPr/>
        </p:nvCxnSpPr>
        <p:spPr>
          <a:xfrm>
            <a:off x="3659095" y="2889033"/>
            <a:ext cx="818350" cy="132908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F8675-4B92-DE84-2B49-00575F830CC8}"/>
              </a:ext>
            </a:extLst>
          </p:cNvPr>
          <p:cNvCxnSpPr>
            <a:cxnSpLocks/>
          </p:cNvCxnSpPr>
          <p:nvPr/>
        </p:nvCxnSpPr>
        <p:spPr>
          <a:xfrm flipV="1">
            <a:off x="5184394" y="2416029"/>
            <a:ext cx="700696" cy="21423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2B5177-8F4C-77F2-B8CB-9A0661FFDF3C}"/>
              </a:ext>
            </a:extLst>
          </p:cNvPr>
          <p:cNvCxnSpPr>
            <a:cxnSpLocks/>
          </p:cNvCxnSpPr>
          <p:nvPr/>
        </p:nvCxnSpPr>
        <p:spPr>
          <a:xfrm>
            <a:off x="8368796" y="1873744"/>
            <a:ext cx="842316" cy="7244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51F41A-08C3-A174-BCB2-0410E2EBD0C6}"/>
              </a:ext>
            </a:extLst>
          </p:cNvPr>
          <p:cNvSpPr txBox="1"/>
          <p:nvPr/>
        </p:nvSpPr>
        <p:spPr>
          <a:xfrm>
            <a:off x="57114" y="3387117"/>
            <a:ext cx="39734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/>
              <a:t>People</a:t>
            </a:r>
          </a:p>
          <a:p>
            <a:pPr algn="ctr"/>
            <a:r>
              <a:rPr lang="en-US" altLang="ko-KR" sz="2400"/>
              <a:t>with limited mobility</a:t>
            </a:r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D73D29-7275-1D5A-A70D-AC99A446BD06}"/>
              </a:ext>
            </a:extLst>
          </p:cNvPr>
          <p:cNvSpPr txBox="1"/>
          <p:nvPr/>
        </p:nvSpPr>
        <p:spPr>
          <a:xfrm>
            <a:off x="262388" y="5974504"/>
            <a:ext cx="6793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/>
              <a:t>If there is a person with 5 seconds left at the traffic light,</a:t>
            </a:r>
          </a:p>
          <a:p>
            <a:r>
              <a:rPr lang="en-US" altLang="ko-KR" sz="2000"/>
              <a:t>the camera recognizes the person.</a:t>
            </a:r>
            <a:endParaRPr lang="ko-KR" alt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A1CD79-E32F-ACB6-E7E9-C1473760327F}"/>
              </a:ext>
            </a:extLst>
          </p:cNvPr>
          <p:cNvSpPr txBox="1"/>
          <p:nvPr/>
        </p:nvSpPr>
        <p:spPr>
          <a:xfrm>
            <a:off x="8217072" y="820160"/>
            <a:ext cx="3815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Arduino receives a signal.</a:t>
            </a:r>
            <a:endParaRPr lang="ko-KR" alt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3B4AA8-DC0B-71C0-7604-05189CEAB320}"/>
              </a:ext>
            </a:extLst>
          </p:cNvPr>
          <p:cNvSpPr txBox="1"/>
          <p:nvPr/>
        </p:nvSpPr>
        <p:spPr>
          <a:xfrm>
            <a:off x="7555351" y="5605172"/>
            <a:ext cx="4636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The traffic light time is increased.</a:t>
            </a:r>
            <a:endParaRPr lang="ko-KR" alt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0B125-BF0B-29DD-62B1-F07AC05ABC0C}"/>
              </a:ext>
            </a:extLst>
          </p:cNvPr>
          <p:cNvSpPr txBox="1"/>
          <p:nvPr/>
        </p:nvSpPr>
        <p:spPr>
          <a:xfrm>
            <a:off x="4533198" y="5605172"/>
            <a:ext cx="1615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noProof="0">
                <a:latin typeface="맑은 고딕" panose="020B0503020000020004" pitchFamily="50" charset="-127"/>
                <a:ea typeface="맑은 고딕" panose="020B0503020000020004" pitchFamily="50" charset="-127"/>
              </a:rPr>
              <a:t>ESP32-CAM</a:t>
            </a:r>
            <a:endParaRPr lang="ko-KR" altLang="en-US" b="1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0AB575F-E823-7BA3-F9AE-CE02C8E5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82" y="303560"/>
            <a:ext cx="3140368" cy="3140368"/>
          </a:xfrm>
          <a:prstGeom prst="rect">
            <a:avLst/>
          </a:prstGeom>
        </p:spPr>
      </p:pic>
      <p:pic>
        <p:nvPicPr>
          <p:cNvPr id="20487" name="Picture 7" descr="아두이노 메가 2560">
            <a:extLst>
              <a:ext uri="{FF2B5EF4-FFF2-40B4-BE49-F238E27FC236}">
                <a16:creationId xmlns:a16="http://schemas.microsoft.com/office/drawing/2014/main" id="{445A5CD1-E0D9-9680-05C6-A7BB0CBC5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94" y="753357"/>
            <a:ext cx="3032678" cy="14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A0E04C8-4F94-52A4-A56B-BE9764EE7C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34" t="44264" r="30964" b="29348"/>
          <a:stretch/>
        </p:blipFill>
        <p:spPr>
          <a:xfrm>
            <a:off x="8220698" y="2697351"/>
            <a:ext cx="3305954" cy="28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07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Esp32 Camera - HUB360">
            <a:extLst>
              <a:ext uri="{FF2B5EF4-FFF2-40B4-BE49-F238E27FC236}">
                <a16:creationId xmlns:a16="http://schemas.microsoft.com/office/drawing/2014/main" id="{88441E0C-E097-4424-4F26-D1D667508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6" y="154743"/>
            <a:ext cx="4398489" cy="348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4F0B125-BF0B-29DD-62B1-F07AC05ABC0C}"/>
              </a:ext>
            </a:extLst>
          </p:cNvPr>
          <p:cNvSpPr txBox="1"/>
          <p:nvPr/>
        </p:nvSpPr>
        <p:spPr>
          <a:xfrm>
            <a:off x="988961" y="3308364"/>
            <a:ext cx="2468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noProof="0">
                <a:latin typeface="맑은 고딕" panose="020B0503020000020004" pitchFamily="50" charset="-127"/>
                <a:ea typeface="맑은 고딕" panose="020B0503020000020004" pitchFamily="50" charset="-127"/>
              </a:rPr>
              <a:t>ESP32-CAM</a:t>
            </a:r>
            <a:endParaRPr lang="ko-KR" altLang="en-US" sz="2800" b="1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70CDF8-6CE8-060F-B57C-EBB5C88702F5}"/>
              </a:ext>
            </a:extLst>
          </p:cNvPr>
          <p:cNvCxnSpPr>
            <a:cxnSpLocks/>
          </p:cNvCxnSpPr>
          <p:nvPr/>
        </p:nvCxnSpPr>
        <p:spPr>
          <a:xfrm>
            <a:off x="4321727" y="2340528"/>
            <a:ext cx="3347208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와이파이(Wi-Fi)의 위험성!! 정확히 알고 사용하자">
            <a:extLst>
              <a:ext uri="{FF2B5EF4-FFF2-40B4-BE49-F238E27FC236}">
                <a16:creationId xmlns:a16="http://schemas.microsoft.com/office/drawing/2014/main" id="{E5491921-C5B6-BF7F-AAF1-AFBDD5B4A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08" y="897884"/>
            <a:ext cx="1526447" cy="1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티피링크 VIGI 무선 CCTV 자가설치 - 티피링크몰">
            <a:extLst>
              <a:ext uri="{FF2B5EF4-FFF2-40B4-BE49-F238E27FC236}">
                <a16:creationId xmlns:a16="http://schemas.microsoft.com/office/drawing/2014/main" id="{2A851E30-0925-20F1-06A0-3A1531EA4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 t="26887" r="5473"/>
          <a:stretch/>
        </p:blipFill>
        <p:spPr bwMode="auto">
          <a:xfrm>
            <a:off x="8212826" y="785585"/>
            <a:ext cx="3246538" cy="30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16B06-CABF-1EA0-99D6-0F3FE172CC4C}"/>
              </a:ext>
            </a:extLst>
          </p:cNvPr>
          <p:cNvSpPr txBox="1"/>
          <p:nvPr/>
        </p:nvSpPr>
        <p:spPr>
          <a:xfrm>
            <a:off x="8212826" y="3322040"/>
            <a:ext cx="3128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noProof="0">
                <a:latin typeface="맑은 고딕" panose="020B0503020000020004" pitchFamily="50" charset="-127"/>
                <a:ea typeface="맑은 고딕" panose="020B0503020000020004" pitchFamily="50" charset="-127"/>
              </a:rPr>
              <a:t>Wireless CCTV</a:t>
            </a:r>
            <a:endParaRPr lang="ko-KR" altLang="en-US" sz="2800" b="1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4A809C14-4A69-C437-C6E4-E7D736A08041}"/>
              </a:ext>
            </a:extLst>
          </p:cNvPr>
          <p:cNvSpPr txBox="1">
            <a:spLocks/>
          </p:cNvSpPr>
          <p:nvPr/>
        </p:nvSpPr>
        <p:spPr>
          <a:xfrm>
            <a:off x="517318" y="5193119"/>
            <a:ext cx="11344713" cy="1258826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It is also safe for the elderly and from crime.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132887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노인 외로움 줄이고, 아이들 학업·사회성은 높인다 | 미래에셋투자와연금센터">
            <a:extLst>
              <a:ext uri="{FF2B5EF4-FFF2-40B4-BE49-F238E27FC236}">
                <a16:creationId xmlns:a16="http://schemas.microsoft.com/office/drawing/2014/main" id="{D38F892D-DB9E-B836-52B8-252DF8F1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" y="0"/>
            <a:ext cx="60921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40E75F-F939-88F4-9304-CEB69342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11" y="698630"/>
            <a:ext cx="4991868" cy="880455"/>
          </a:xfrm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altLang="ko-KR" sz="4800" b="1">
                <a:solidFill>
                  <a:schemeClr val="bg1"/>
                </a:solidFill>
              </a:rPr>
              <a:t>Who &amp; what</a:t>
            </a:r>
            <a:endParaRPr lang="ko-KR" altLang="en-US" sz="4800" b="1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7467FFD-87D2-970E-BC7E-AF8076FA81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799" y="504020"/>
            <a:ext cx="5475890" cy="3556478"/>
          </a:xfrm>
        </p:spPr>
        <p:txBody>
          <a:bodyPr/>
          <a:lstStyle/>
          <a:p>
            <a:r>
              <a:rPr lang="en-US" altLang="ko-KR" sz="4400" b="1">
                <a:solidFill>
                  <a:schemeClr val="accent1">
                    <a:lumMod val="75000"/>
                  </a:schemeClr>
                </a:solidFill>
              </a:rPr>
              <a:t>1. Elderly</a:t>
            </a:r>
          </a:p>
          <a:p>
            <a:r>
              <a:rPr lang="en-US" altLang="ko-KR" sz="4400" b="1">
                <a:solidFill>
                  <a:schemeClr val="accent1">
                    <a:lumMod val="75000"/>
                  </a:schemeClr>
                </a:solidFill>
              </a:rPr>
              <a:t>2. Children</a:t>
            </a:r>
          </a:p>
          <a:p>
            <a:r>
              <a:rPr lang="en-US" altLang="ko-KR" sz="4400" b="1">
                <a:solidFill>
                  <a:schemeClr val="accent1">
                    <a:lumMod val="75000"/>
                  </a:schemeClr>
                </a:solidFill>
              </a:rPr>
              <a:t>3. People with limited mobility</a:t>
            </a:r>
            <a:endParaRPr lang="ko-KR" alt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38AE25A3-467B-8F18-7BD6-F02251BCAC5B}"/>
              </a:ext>
            </a:extLst>
          </p:cNvPr>
          <p:cNvSpPr txBox="1">
            <a:spLocks/>
          </p:cNvSpPr>
          <p:nvPr/>
        </p:nvSpPr>
        <p:spPr>
          <a:xfrm>
            <a:off x="6274965" y="4391183"/>
            <a:ext cx="5475890" cy="1749558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They can cross traffic lights more safely.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037207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World map | Definition, History, Challenges, &amp; Facts | Britannica">
            <a:extLst>
              <a:ext uri="{FF2B5EF4-FFF2-40B4-BE49-F238E27FC236}">
                <a16:creationId xmlns:a16="http://schemas.microsoft.com/office/drawing/2014/main" id="{8F01EC1C-D815-537C-FF64-7C7A44358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2" b="3726"/>
          <a:stretch/>
        </p:blipFill>
        <p:spPr bwMode="auto">
          <a:xfrm>
            <a:off x="0" y="0"/>
            <a:ext cx="5349888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40E75F-F939-88F4-9304-CEB69342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51" y="509361"/>
            <a:ext cx="2851919" cy="880455"/>
          </a:xfrm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altLang="ko-KR" sz="4800" b="1">
                <a:solidFill>
                  <a:schemeClr val="bg1"/>
                </a:solidFill>
              </a:rPr>
              <a:t>Where </a:t>
            </a:r>
            <a:endParaRPr lang="ko-KR" altLang="en-US" sz="4800" b="1">
              <a:solidFill>
                <a:schemeClr val="bg1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38AE25A3-467B-8F18-7BD6-F02251BCAC5B}"/>
              </a:ext>
            </a:extLst>
          </p:cNvPr>
          <p:cNvSpPr txBox="1">
            <a:spLocks/>
          </p:cNvSpPr>
          <p:nvPr/>
        </p:nvSpPr>
        <p:spPr>
          <a:xfrm>
            <a:off x="5431490" y="1079558"/>
            <a:ext cx="6380210" cy="144133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400"/>
              <a:t>Easily accessible from simple crosswalks in various areas.</a:t>
            </a:r>
            <a:endParaRPr lang="ko-KR" altLang="en-US" sz="3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E724B-BC94-D401-441D-146A769A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0450"/>
            <a:ext cx="2684477" cy="3257550"/>
          </a:xfrm>
          <a:prstGeom prst="rect">
            <a:avLst/>
          </a:prstGeom>
        </p:spPr>
      </p:pic>
      <p:pic>
        <p:nvPicPr>
          <p:cNvPr id="12300" name="Picture 12" descr="요즘 밤 하늘이 심상치 않습니다, 보셨나요? - 오마이뉴스">
            <a:extLst>
              <a:ext uri="{FF2B5EF4-FFF2-40B4-BE49-F238E27FC236}">
                <a16:creationId xmlns:a16="http://schemas.microsoft.com/office/drawing/2014/main" id="{2FCC97A5-ED6E-BE9A-FD81-C31D28A85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1" y="3600450"/>
            <a:ext cx="2684477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B8A83D3-F676-6E60-4218-3779021C320B}"/>
              </a:ext>
            </a:extLst>
          </p:cNvPr>
          <p:cNvSpPr txBox="1">
            <a:spLocks/>
          </p:cNvSpPr>
          <p:nvPr/>
        </p:nvSpPr>
        <p:spPr>
          <a:xfrm>
            <a:off x="1155730" y="3908542"/>
            <a:ext cx="2851919" cy="880455"/>
          </a:xfrm>
          <a:prstGeom prst="rect">
            <a:avLst/>
          </a:prstGeom>
          <a:ln w="57150">
            <a:solidFill>
              <a:schemeClr val="accent3"/>
            </a:solidFill>
          </a:ln>
        </p:spPr>
        <p:txBody>
          <a:bodyPr rtlCol="0"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4800" b="1">
                <a:solidFill>
                  <a:schemeClr val="accent3"/>
                </a:solidFill>
              </a:rPr>
              <a:t>When </a:t>
            </a:r>
            <a:endParaRPr lang="ko-KR" altLang="en-US" sz="4800" b="1">
              <a:solidFill>
                <a:schemeClr val="accent3"/>
              </a:solidFill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7A43D4A-9FA8-5EFA-0F50-DAFECF417C29}"/>
              </a:ext>
            </a:extLst>
          </p:cNvPr>
          <p:cNvSpPr txBox="1">
            <a:spLocks/>
          </p:cNvSpPr>
          <p:nvPr/>
        </p:nvSpPr>
        <p:spPr>
          <a:xfrm>
            <a:off x="5517330" y="4604333"/>
            <a:ext cx="6380210" cy="144133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/>
              <a:t>It can be used both day and night.</a:t>
            </a:r>
          </a:p>
          <a:p>
            <a:r>
              <a:rPr lang="en-US" altLang="ko-KR" sz="2800"/>
              <a:t>It is available 24 hours a day.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47450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 descr="걷기, 올가을엔 정말 제대로 해볼까? - 코메디닷컴">
            <a:extLst>
              <a:ext uri="{FF2B5EF4-FFF2-40B4-BE49-F238E27FC236}">
                <a16:creationId xmlns:a16="http://schemas.microsoft.com/office/drawing/2014/main" id="{2781828F-E239-366A-A2AC-BD1D0694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1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40E75F-F939-88F4-9304-CEB69342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681" y="707019"/>
            <a:ext cx="2692528" cy="880455"/>
          </a:xfrm>
          <a:ln w="57150">
            <a:solidFill>
              <a:schemeClr val="bg1"/>
            </a:solidFill>
          </a:ln>
        </p:spPr>
        <p:txBody>
          <a:bodyPr/>
          <a:lstStyle/>
          <a:p>
            <a:r>
              <a:rPr lang="en-US" altLang="ko-KR" sz="4800" b="1">
                <a:solidFill>
                  <a:schemeClr val="bg1"/>
                </a:solidFill>
              </a:rPr>
              <a:t>how</a:t>
            </a:r>
            <a:endParaRPr lang="ko-KR" altLang="en-US" sz="4800" b="1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7467FFD-87D2-970E-BC7E-AF8076FA81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75632" y="1826496"/>
            <a:ext cx="5475890" cy="1146948"/>
          </a:xfrm>
        </p:spPr>
        <p:txBody>
          <a:bodyPr/>
          <a:lstStyle/>
          <a:p>
            <a:pPr algn="ctr"/>
            <a:r>
              <a:rPr lang="en-US" altLang="ko-KR" sz="4400" b="1">
                <a:solidFill>
                  <a:schemeClr val="accent1">
                    <a:lumMod val="75000"/>
                  </a:schemeClr>
                </a:solidFill>
              </a:rPr>
              <a:t>Very easy to use</a:t>
            </a:r>
            <a:endParaRPr lang="ko-KR" alt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38AE25A3-467B-8F18-7BD6-F02251BCAC5B}"/>
              </a:ext>
            </a:extLst>
          </p:cNvPr>
          <p:cNvSpPr txBox="1">
            <a:spLocks/>
          </p:cNvSpPr>
          <p:nvPr/>
        </p:nvSpPr>
        <p:spPr>
          <a:xfrm>
            <a:off x="6451133" y="3174780"/>
            <a:ext cx="5475890" cy="2177397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/>
              <a:t>Simply cross the crosswalk. You see your progress immediately.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4104028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CCD60D-BC53-6F99-2629-9EA0DD7E02FB}"/>
              </a:ext>
            </a:extLst>
          </p:cNvPr>
          <p:cNvSpPr txBox="1"/>
          <p:nvPr/>
        </p:nvSpPr>
        <p:spPr>
          <a:xfrm>
            <a:off x="277510" y="153687"/>
            <a:ext cx="67440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Expected Effect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20037-FBBD-32FE-E652-A0984A1FF4C8}"/>
              </a:ext>
            </a:extLst>
          </p:cNvPr>
          <p:cNvSpPr txBox="1"/>
          <p:nvPr/>
        </p:nvSpPr>
        <p:spPr>
          <a:xfrm>
            <a:off x="699768" y="5051029"/>
            <a:ext cx="48789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You can cross the crosswalk safely.</a:t>
            </a:r>
          </a:p>
          <a:p>
            <a:r>
              <a:rPr lang="en-US" altLang="ko-KR" sz="2400"/>
              <a:t>Accidents can be reduced.</a:t>
            </a:r>
            <a:endParaRPr lang="ko-KR" altLang="en-US" sz="2400"/>
          </a:p>
        </p:txBody>
      </p:sp>
      <p:pic>
        <p:nvPicPr>
          <p:cNvPr id="24580" name="Picture 4" descr="교통사고로부터 우리아이를 안전하게 지키는 방법은? : 네이버 블로그">
            <a:extLst>
              <a:ext uri="{FF2B5EF4-FFF2-40B4-BE49-F238E27FC236}">
                <a16:creationId xmlns:a16="http://schemas.microsoft.com/office/drawing/2014/main" id="{DD41611D-D1C2-6C24-DD58-AF7FA75C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23" y="1785365"/>
            <a:ext cx="5493734" cy="32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0D3D09-51C1-0C33-4B08-9A655BB310CC}"/>
              </a:ext>
            </a:extLst>
          </p:cNvPr>
          <p:cNvSpPr/>
          <p:nvPr/>
        </p:nvSpPr>
        <p:spPr>
          <a:xfrm>
            <a:off x="7229475" y="1552575"/>
            <a:ext cx="2238375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" name="Picture 2" descr="Can a city ever be traffic jam-free?">
            <a:extLst>
              <a:ext uri="{FF2B5EF4-FFF2-40B4-BE49-F238E27FC236}">
                <a16:creationId xmlns:a16="http://schemas.microsoft.com/office/drawing/2014/main" id="{D8E53059-EB0D-D2B4-FAFF-EB11DC89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245" y="1728399"/>
            <a:ext cx="4918970" cy="33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6BC0EC-9462-B37F-E493-5408DFAE496F}"/>
              </a:ext>
            </a:extLst>
          </p:cNvPr>
          <p:cNvSpPr txBox="1"/>
          <p:nvPr/>
        </p:nvSpPr>
        <p:spPr>
          <a:xfrm>
            <a:off x="6407304" y="5219951"/>
            <a:ext cx="4878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Traffic congestion can be reduced.</a:t>
            </a:r>
            <a:endParaRPr lang="ko-KR" altLang="en-US" sz="2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AA2CB5-76A4-482B-F4FD-6C31B69CF730}"/>
              </a:ext>
            </a:extLst>
          </p:cNvPr>
          <p:cNvSpPr/>
          <p:nvPr/>
        </p:nvSpPr>
        <p:spPr>
          <a:xfrm>
            <a:off x="4655890" y="1552575"/>
            <a:ext cx="1300293" cy="754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28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7B61A5-2C1F-E69D-9A81-7340CDD7D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6" r="17778"/>
          <a:stretch/>
        </p:blipFill>
        <p:spPr>
          <a:xfrm>
            <a:off x="3045212" y="316640"/>
            <a:ext cx="5950572" cy="5400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59B38B-689D-D2E7-689B-A1814E886CFE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B6B7920-F1A9-5B0F-23A1-DFE72F267D36}"/>
              </a:ext>
            </a:extLst>
          </p:cNvPr>
          <p:cNvSpPr txBox="1">
            <a:spLocks/>
          </p:cNvSpPr>
          <p:nvPr/>
        </p:nvSpPr>
        <p:spPr>
          <a:xfrm>
            <a:off x="346044" y="5682947"/>
            <a:ext cx="11348908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The grandfather is crossing the crosswalk.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0">
            <a:extLst>
              <a:ext uri="{FF2B5EF4-FFF2-40B4-BE49-F238E27FC236}">
                <a16:creationId xmlns:a16="http://schemas.microsoft.com/office/drawing/2014/main" id="{C4FAD5B5-5E6A-63E8-CD62-59DB0837B038}"/>
              </a:ext>
            </a:extLst>
          </p:cNvPr>
          <p:cNvSpPr txBox="1">
            <a:spLocks/>
          </p:cNvSpPr>
          <p:nvPr/>
        </p:nvSpPr>
        <p:spPr>
          <a:xfrm>
            <a:off x="195143" y="148194"/>
            <a:ext cx="6499272" cy="105632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Self Assessment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5D7A6A-5ADF-6AEE-CF3B-BB22DA7A9A20}"/>
              </a:ext>
            </a:extLst>
          </p:cNvPr>
          <p:cNvCxnSpPr>
            <a:cxnSpLocks/>
          </p:cNvCxnSpPr>
          <p:nvPr/>
        </p:nvCxnSpPr>
        <p:spPr>
          <a:xfrm>
            <a:off x="637563" y="3775046"/>
            <a:ext cx="1098957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11FDD12-6091-0BD5-CB6B-7B7DF48FB5D0}"/>
              </a:ext>
            </a:extLst>
          </p:cNvPr>
          <p:cNvCxnSpPr/>
          <p:nvPr/>
        </p:nvCxnSpPr>
        <p:spPr>
          <a:xfrm>
            <a:off x="5968767" y="1187042"/>
            <a:ext cx="75501" cy="524311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63B0E6C8-4AD6-0D46-07AE-CAA1037E2A53}"/>
              </a:ext>
            </a:extLst>
          </p:cNvPr>
          <p:cNvSpPr txBox="1">
            <a:spLocks/>
          </p:cNvSpPr>
          <p:nvPr/>
        </p:nvSpPr>
        <p:spPr>
          <a:xfrm>
            <a:off x="1702866" y="1205329"/>
            <a:ext cx="2936146" cy="703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>
                <a:solidFill>
                  <a:schemeClr val="accent1">
                    <a:lumMod val="75000"/>
                  </a:schemeClr>
                </a:solidFill>
              </a:rPr>
              <a:t>Strengths</a:t>
            </a:r>
            <a:endParaRPr lang="ko-KR" alt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0B05D1B9-466F-E9CA-9CBF-3B99E3942D92}"/>
              </a:ext>
            </a:extLst>
          </p:cNvPr>
          <p:cNvSpPr txBox="1">
            <a:spLocks/>
          </p:cNvSpPr>
          <p:nvPr/>
        </p:nvSpPr>
        <p:spPr>
          <a:xfrm>
            <a:off x="7374023" y="1204514"/>
            <a:ext cx="3396144" cy="703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>
                <a:solidFill>
                  <a:schemeClr val="accent1">
                    <a:lumMod val="75000"/>
                  </a:schemeClr>
                </a:solidFill>
              </a:rPr>
              <a:t>Weaknesses</a:t>
            </a:r>
            <a:endParaRPr lang="ko-KR" alt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CA0B0B6C-73D3-6D7F-B412-E9ADDCEE3A1E}"/>
              </a:ext>
            </a:extLst>
          </p:cNvPr>
          <p:cNvSpPr txBox="1">
            <a:spLocks/>
          </p:cNvSpPr>
          <p:nvPr/>
        </p:nvSpPr>
        <p:spPr>
          <a:xfrm>
            <a:off x="1464930" y="3932614"/>
            <a:ext cx="3609362" cy="703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>
                <a:solidFill>
                  <a:schemeClr val="accent1">
                    <a:lumMod val="75000"/>
                  </a:schemeClr>
                </a:solidFill>
              </a:rPr>
              <a:t>Opportunities</a:t>
            </a:r>
            <a:endParaRPr lang="ko-KR" alt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13CF0781-E4DF-47E3-0C8C-7B44E4EB0B6D}"/>
              </a:ext>
            </a:extLst>
          </p:cNvPr>
          <p:cNvSpPr txBox="1">
            <a:spLocks/>
          </p:cNvSpPr>
          <p:nvPr/>
        </p:nvSpPr>
        <p:spPr>
          <a:xfrm>
            <a:off x="7713675" y="3932614"/>
            <a:ext cx="2936146" cy="703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>
                <a:solidFill>
                  <a:schemeClr val="accent1">
                    <a:lumMod val="75000"/>
                  </a:schemeClr>
                </a:solidFill>
              </a:rPr>
              <a:t>Threats</a:t>
            </a:r>
            <a:endParaRPr lang="ko-KR" alt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455C22-D99D-E5B3-B8BB-F25F95B13987}"/>
              </a:ext>
            </a:extLst>
          </p:cNvPr>
          <p:cNvSpPr txBox="1"/>
          <p:nvPr/>
        </p:nvSpPr>
        <p:spPr>
          <a:xfrm>
            <a:off x="1033746" y="2042851"/>
            <a:ext cx="47816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Operated fully automatically.</a:t>
            </a:r>
          </a:p>
          <a:p>
            <a:endParaRPr lang="en-US" altLang="ko-KR" sz="2400"/>
          </a:p>
          <a:p>
            <a:r>
              <a:rPr lang="en-US" altLang="ko-KR" sz="2400"/>
              <a:t>Smart functions can be improved.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9FBC8F-7CED-4249-BC35-2832B2E29FCE}"/>
              </a:ext>
            </a:extLst>
          </p:cNvPr>
          <p:cNvSpPr txBox="1"/>
          <p:nvPr/>
        </p:nvSpPr>
        <p:spPr>
          <a:xfrm>
            <a:off x="6850381" y="2061622"/>
            <a:ext cx="46627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Encounter unexpected situations.</a:t>
            </a:r>
          </a:p>
          <a:p>
            <a:endParaRPr lang="en-US" altLang="ko-KR" sz="2400"/>
          </a:p>
          <a:p>
            <a:r>
              <a:rPr lang="en-US" altLang="ko-KR" sz="2400"/>
              <a:t>Be able to confuse people.</a:t>
            </a:r>
            <a:endParaRPr lang="ko-KR" alt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9FD267-6E98-8C9A-562F-A2B4001694D5}"/>
              </a:ext>
            </a:extLst>
          </p:cNvPr>
          <p:cNvSpPr txBox="1"/>
          <p:nvPr/>
        </p:nvSpPr>
        <p:spPr>
          <a:xfrm>
            <a:off x="880398" y="4636350"/>
            <a:ext cx="47816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Improvise with a strong wireless connection.</a:t>
            </a:r>
          </a:p>
          <a:p>
            <a:endParaRPr lang="en-US" altLang="ko-KR" sz="2400"/>
          </a:p>
          <a:p>
            <a:r>
              <a:rPr lang="en-US" altLang="ko-KR" sz="2400"/>
              <a:t>Heavy SW service with a server.</a:t>
            </a:r>
            <a:endParaRPr lang="ko-KR" alt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0F4B9C-E432-AB14-FC16-C67B45766E98}"/>
              </a:ext>
            </a:extLst>
          </p:cNvPr>
          <p:cNvSpPr txBox="1"/>
          <p:nvPr/>
        </p:nvSpPr>
        <p:spPr>
          <a:xfrm>
            <a:off x="6350964" y="4687001"/>
            <a:ext cx="56615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/>
              <a:t>Traffic jams in area.</a:t>
            </a:r>
          </a:p>
          <a:p>
            <a:endParaRPr lang="en-US" altLang="ko-KR" sz="2400"/>
          </a:p>
          <a:p>
            <a:r>
              <a:rPr lang="en-US" altLang="ko-KR" sz="2400"/>
              <a:t>In case of a large amount of local traffic.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669225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78B25E-D053-9D9F-667C-2F69AFE3BFB6}"/>
              </a:ext>
            </a:extLst>
          </p:cNvPr>
          <p:cNvSpPr/>
          <p:nvPr/>
        </p:nvSpPr>
        <p:spPr>
          <a:xfrm>
            <a:off x="0" y="-58722"/>
            <a:ext cx="5578679" cy="6916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3">
            <a:extLst>
              <a:ext uri="{FF2B5EF4-FFF2-40B4-BE49-F238E27FC236}">
                <a16:creationId xmlns:a16="http://schemas.microsoft.com/office/drawing/2014/main" id="{63CDCD50-430D-93F1-F51A-F00FB521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815" y="2759132"/>
            <a:ext cx="5654308" cy="1339736"/>
          </a:xfrm>
          <a:ln>
            <a:noFill/>
          </a:ln>
        </p:spPr>
        <p:txBody>
          <a:bodyPr rtlCol="0" anchor="ctr">
            <a:normAutofit/>
          </a:bodyPr>
          <a:lstStyle/>
          <a:p>
            <a:pPr rtl="0"/>
            <a:r>
              <a:rPr lang="en-US" altLang="ko-KR" sz="6600" b="1"/>
              <a:t>tHANK YOU</a:t>
            </a:r>
            <a:endParaRPr lang="ko-KR" altLang="en-US" sz="66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8E031-310E-7299-8DEF-10D5CBF3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721" y="516806"/>
            <a:ext cx="1866995" cy="1773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2985B4-AFD0-61EF-52CD-BBE14B37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273" y="4413977"/>
            <a:ext cx="1773890" cy="1773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3B34A2-F688-132F-7D00-ECB5B8693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475" y="2477041"/>
            <a:ext cx="1773890" cy="1773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19B457-B376-6A3C-2AE9-46DE5B631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585" y="516806"/>
            <a:ext cx="1773890" cy="17738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BB4E13-B51A-319F-FEF5-B0CEA0C76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273" y="4413977"/>
            <a:ext cx="1773890" cy="17738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A919E3-3F27-5AAA-9E9A-49356B3B83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2271" y="516806"/>
            <a:ext cx="1773890" cy="17738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8AEB58-FCC5-98C8-4746-A60A90015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8420" y="4413977"/>
            <a:ext cx="1773890" cy="17738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5A0945-1135-F1A9-E13A-E0DB1413C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6328" y="2468497"/>
            <a:ext cx="1773890" cy="177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63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78B25E-D053-9D9F-667C-2F69AFE3BFB6}"/>
              </a:ext>
            </a:extLst>
          </p:cNvPr>
          <p:cNvSpPr/>
          <p:nvPr/>
        </p:nvSpPr>
        <p:spPr>
          <a:xfrm>
            <a:off x="0" y="-58722"/>
            <a:ext cx="5578679" cy="69167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3">
            <a:extLst>
              <a:ext uri="{FF2B5EF4-FFF2-40B4-BE49-F238E27FC236}">
                <a16:creationId xmlns:a16="http://schemas.microsoft.com/office/drawing/2014/main" id="{63CDCD50-430D-93F1-F51A-F00FB521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8" y="2542055"/>
            <a:ext cx="4647502" cy="1773890"/>
          </a:xfrm>
          <a:ln>
            <a:noFill/>
          </a:ln>
        </p:spPr>
        <p:txBody>
          <a:bodyPr rtlCol="0" anchor="ctr">
            <a:normAutofit/>
          </a:bodyPr>
          <a:lstStyle/>
          <a:p>
            <a:pPr rtl="0"/>
            <a:r>
              <a:rPr lang="en-US" altLang="ko-KR" sz="8800" b="1"/>
              <a:t>Q &amp; A</a:t>
            </a:r>
            <a:endParaRPr lang="ko-KR" altLang="en-US" sz="88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E03072-CFC3-97A9-67BB-CD947F68F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21" b="13517"/>
          <a:stretch/>
        </p:blipFill>
        <p:spPr>
          <a:xfrm>
            <a:off x="6879536" y="2522640"/>
            <a:ext cx="1757222" cy="17539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FAFC0C-B956-7F16-B9DC-3B0BE806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738" y="4405428"/>
            <a:ext cx="1753998" cy="17539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6860A0-1C67-D321-9ED3-47BE1DBB0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1494" y="615623"/>
            <a:ext cx="1753997" cy="17539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B8EE42-3CD5-9F83-72FB-724C670A3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707" y="4405428"/>
            <a:ext cx="1753998" cy="17539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4520D2-983B-DCF2-ED55-6ACB5E566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672" y="4405428"/>
            <a:ext cx="1754475" cy="17544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185940-1DBB-06C0-E8D4-7B85D351B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1125" y="2518303"/>
            <a:ext cx="1754475" cy="17544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747B9B-4169-E949-85A5-4DDF679FAF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263" y="615622"/>
            <a:ext cx="1773890" cy="1773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EF2971-739C-C66C-B71E-5707290150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6270" b="12415"/>
          <a:stretch/>
        </p:blipFill>
        <p:spPr>
          <a:xfrm>
            <a:off x="7833731" y="615622"/>
            <a:ext cx="1844631" cy="17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9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DFEF01-826D-8BEA-414E-746E2B7A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41" y="153019"/>
            <a:ext cx="2617827" cy="6551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8684D-8498-55FF-44A8-1331CFDED772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225C5DD4-983C-A92F-EC80-70EBB1F42AE4}"/>
              </a:ext>
            </a:extLst>
          </p:cNvPr>
          <p:cNvSpPr txBox="1">
            <a:spLocks/>
          </p:cNvSpPr>
          <p:nvPr/>
        </p:nvSpPr>
        <p:spPr>
          <a:xfrm>
            <a:off x="5070264" y="2804644"/>
            <a:ext cx="6477301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The traffic light blinks.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127116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DFEF01-826D-8BEA-414E-746E2B7A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6710" y="153019"/>
            <a:ext cx="2542519" cy="6551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66DB2D-21B3-374E-508D-FB08FEE9B807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F7F2B22A-92C5-875A-EEF5-92402D9327AA}"/>
              </a:ext>
            </a:extLst>
          </p:cNvPr>
          <p:cNvSpPr txBox="1">
            <a:spLocks/>
          </p:cNvSpPr>
          <p:nvPr/>
        </p:nvSpPr>
        <p:spPr>
          <a:xfrm>
            <a:off x="5070264" y="2804644"/>
            <a:ext cx="6477301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The traffic light blinks.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07467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DFEF01-826D-8BEA-414E-746E2B7A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41" y="153019"/>
            <a:ext cx="2617827" cy="6551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8684D-8498-55FF-44A8-1331CFDED772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5B0975ED-B4C4-B43B-3AAA-993B88B9F04A}"/>
              </a:ext>
            </a:extLst>
          </p:cNvPr>
          <p:cNvSpPr txBox="1">
            <a:spLocks/>
          </p:cNvSpPr>
          <p:nvPr/>
        </p:nvSpPr>
        <p:spPr>
          <a:xfrm>
            <a:off x="5070264" y="2804644"/>
            <a:ext cx="6477301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The traffic light blinks.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124115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DFEF01-826D-8BEA-414E-746E2B7A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6710" y="153019"/>
            <a:ext cx="2542519" cy="6551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66DB2D-21B3-374E-508D-FB08FEE9B807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E4DA0E1D-4B41-B7D5-951A-1B793AA06193}"/>
              </a:ext>
            </a:extLst>
          </p:cNvPr>
          <p:cNvSpPr txBox="1">
            <a:spLocks/>
          </p:cNvSpPr>
          <p:nvPr/>
        </p:nvSpPr>
        <p:spPr>
          <a:xfrm>
            <a:off x="5070264" y="2804644"/>
            <a:ext cx="6477301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The traffic light blinks.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407858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576701-269D-AD56-502A-3A5C5C732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25" y="455288"/>
            <a:ext cx="6426221" cy="491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5D3790-A20D-C954-C85F-9DFBEA746EB7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9D028A33-3805-1A82-CB42-3EF9F0952E83}"/>
              </a:ext>
            </a:extLst>
          </p:cNvPr>
          <p:cNvSpPr txBox="1">
            <a:spLocks/>
          </p:cNvSpPr>
          <p:nvPr/>
        </p:nvSpPr>
        <p:spPr>
          <a:xfrm>
            <a:off x="907408" y="5682947"/>
            <a:ext cx="10226180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A car honks its horn.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368247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924EED-7665-6795-38A6-7BC27BA3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43" y="252264"/>
            <a:ext cx="4439668" cy="5400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B4C58-F206-D63F-1746-443A05DF6951}"/>
              </a:ext>
            </a:extLst>
          </p:cNvPr>
          <p:cNvSpPr txBox="1"/>
          <p:nvPr/>
        </p:nvSpPr>
        <p:spPr>
          <a:xfrm>
            <a:off x="411735" y="159390"/>
            <a:ext cx="27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Story 1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0B55692-3E80-4A5D-E3F9-41B223C6C044}"/>
              </a:ext>
            </a:extLst>
          </p:cNvPr>
          <p:cNvSpPr txBox="1">
            <a:spLocks/>
          </p:cNvSpPr>
          <p:nvPr/>
        </p:nvSpPr>
        <p:spPr>
          <a:xfrm>
            <a:off x="1309834" y="5590073"/>
            <a:ext cx="9383086" cy="1015663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/>
              <a:t>He is surprised and afraid.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2549345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428_TF16411175_Win32" id="{203834FB-9E6D-48DB-A8D4-68E5B8D93C33}" vid="{8F6C3B90-909F-4246-B894-061A8D0E656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Verdant 발표 데크</Template>
  <TotalTime>868</TotalTime>
  <Words>480</Words>
  <Application>Microsoft Office PowerPoint</Application>
  <PresentationFormat>와이드스크린</PresentationFormat>
  <Paragraphs>140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Pretendard Variable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Who &amp; what</vt:lpstr>
      <vt:lpstr>Where </vt:lpstr>
      <vt:lpstr>how</vt:lpstr>
      <vt:lpstr>PowerPoint 프레젠테이션</vt:lpstr>
      <vt:lpstr>PowerPoint 프레젠테이션</vt:lpstr>
      <vt:lpstr>tHANK YOU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태경 구</dc:creator>
  <cp:lastModifiedBy>태경 구</cp:lastModifiedBy>
  <cp:revision>45</cp:revision>
  <dcterms:created xsi:type="dcterms:W3CDTF">2024-08-22T06:46:54Z</dcterms:created>
  <dcterms:modified xsi:type="dcterms:W3CDTF">2024-08-23T17:53:52Z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